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91" r:id="rId2"/>
    <p:sldId id="290" r:id="rId3"/>
    <p:sldId id="293" r:id="rId4"/>
    <p:sldId id="292" r:id="rId5"/>
    <p:sldId id="301" r:id="rId6"/>
    <p:sldId id="294" r:id="rId7"/>
    <p:sldId id="295" r:id="rId8"/>
    <p:sldId id="276" r:id="rId9"/>
    <p:sldId id="273" r:id="rId10"/>
    <p:sldId id="272" r:id="rId11"/>
    <p:sldId id="297" r:id="rId12"/>
    <p:sldId id="264" r:id="rId13"/>
    <p:sldId id="271" r:id="rId14"/>
    <p:sldId id="259" r:id="rId15"/>
    <p:sldId id="266" r:id="rId16"/>
    <p:sldId id="265" r:id="rId17"/>
    <p:sldId id="296" r:id="rId18"/>
    <p:sldId id="270" r:id="rId19"/>
    <p:sldId id="267" r:id="rId20"/>
    <p:sldId id="268" r:id="rId21"/>
    <p:sldId id="269" r:id="rId22"/>
    <p:sldId id="277" r:id="rId23"/>
    <p:sldId id="298"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21" autoAdjust="0"/>
    <p:restoredTop sz="84749" autoAdjust="0"/>
  </p:normalViewPr>
  <p:slideViewPr>
    <p:cSldViewPr>
      <p:cViewPr>
        <p:scale>
          <a:sx n="54" d="100"/>
          <a:sy n="54" d="100"/>
        </p:scale>
        <p:origin x="-2194" y="-4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AFA4B10E-474B-4B7F-995B-6BDA1128E765}" type="datetimeFigureOut">
              <a:rPr lang="ru-RU" smtClean="0"/>
              <a:pPr/>
              <a:t>29.10.2026</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F89827EF-F964-4363-8F43-6565E20DE195}"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FA4B10E-474B-4B7F-995B-6BDA1128E765}" type="datetimeFigureOut">
              <a:rPr lang="ru-RU" smtClean="0"/>
              <a:pPr/>
              <a:t>29.10.2026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9827EF-F964-4363-8F43-6565E20DE19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AFA4B10E-474B-4B7F-995B-6BDA1128E765}" type="datetimeFigureOut">
              <a:rPr lang="ru-RU" smtClean="0"/>
              <a:pPr/>
              <a:t>29.10.2026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F89827EF-F964-4363-8F43-6565E20DE195}"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FA4B10E-474B-4B7F-995B-6BDA1128E765}" type="datetimeFigureOut">
              <a:rPr lang="ru-RU" smtClean="0"/>
              <a:pPr/>
              <a:t>29.10.2026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89827EF-F964-4363-8F43-6565E20DE19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AFA4B10E-474B-4B7F-995B-6BDA1128E765}" type="datetimeFigureOut">
              <a:rPr lang="ru-RU" smtClean="0"/>
              <a:pPr/>
              <a:t>29.10.2026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89827EF-F964-4363-8F43-6565E20DE19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AFA4B10E-474B-4B7F-995B-6BDA1128E765}" type="datetimeFigureOut">
              <a:rPr lang="ru-RU" smtClean="0"/>
              <a:pPr/>
              <a:t>29.10.2026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89827EF-F964-4363-8F43-6565E20DE19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FA4B10E-474B-4B7F-995B-6BDA1128E765}" type="datetimeFigureOut">
              <a:rPr lang="ru-RU" smtClean="0"/>
              <a:pPr/>
              <a:t>29.10.2026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89827EF-F964-4363-8F43-6565E20DE19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FA4B10E-474B-4B7F-995B-6BDA1128E765}" type="datetimeFigureOut">
              <a:rPr lang="ru-RU" smtClean="0"/>
              <a:pPr/>
              <a:t>29.10.2026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89827EF-F964-4363-8F43-6565E20DE19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AFA4B10E-474B-4B7F-995B-6BDA1128E765}" type="datetimeFigureOut">
              <a:rPr lang="ru-RU" smtClean="0"/>
              <a:pPr/>
              <a:t>29.10.2026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89827EF-F964-4363-8F43-6565E20DE19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FA4B10E-474B-4B7F-995B-6BDA1128E765}" type="datetimeFigureOut">
              <a:rPr lang="ru-RU" smtClean="0"/>
              <a:pPr/>
              <a:t>29.10.2026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9827EF-F964-4363-8F43-6565E20DE19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FA4B10E-474B-4B7F-995B-6BDA1128E765}" type="datetimeFigureOut">
              <a:rPr lang="ru-RU" smtClean="0"/>
              <a:pPr/>
              <a:t>29.10.2026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9827EF-F964-4363-8F43-6565E20DE19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FA4B10E-474B-4B7F-995B-6BDA1128E765}" type="datetimeFigureOut">
              <a:rPr lang="ru-RU" smtClean="0"/>
              <a:pPr/>
              <a:t>29.10.2026</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89827EF-F964-4363-8F43-6565E20DE195}"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омсомол рождение комсомола"/>
          <p:cNvPicPr>
            <a:picLocks noChangeAspect="1" noChangeArrowheads="1"/>
          </p:cNvPicPr>
          <p:nvPr/>
        </p:nvPicPr>
        <p:blipFill>
          <a:blip r:embed="rId2" cstate="print"/>
          <a:srcRect/>
          <a:stretch>
            <a:fillRect/>
          </a:stretch>
        </p:blipFill>
        <p:spPr bwMode="auto">
          <a:xfrm>
            <a:off x="0" y="0"/>
            <a:ext cx="9395520" cy="6857999"/>
          </a:xfrm>
          <a:prstGeom prst="rect">
            <a:avLst/>
          </a:prstGeom>
          <a:noFill/>
        </p:spPr>
      </p:pic>
      <p:sp>
        <p:nvSpPr>
          <p:cNvPr id="3" name="Прямоугольник 2"/>
          <p:cNvSpPr/>
          <p:nvPr/>
        </p:nvSpPr>
        <p:spPr>
          <a:xfrm>
            <a:off x="0" y="548680"/>
            <a:ext cx="9144000" cy="769441"/>
          </a:xfrm>
          <a:prstGeom prst="rect">
            <a:avLst/>
          </a:prstGeom>
        </p:spPr>
        <p:txBody>
          <a:bodyPr wrap="square">
            <a:spAutoFit/>
          </a:bodyPr>
          <a:lstStyle/>
          <a:p>
            <a:r>
              <a:rPr lang="ru-RU" sz="4400" b="1" dirty="0" smtClean="0">
                <a:solidFill>
                  <a:srgbClr val="FF0000"/>
                </a:solidFill>
                <a:latin typeface="Calibri"/>
                <a:ea typeface="Calibri" pitchFamily="34" charset="0"/>
                <a:cs typeface="Arial" pitchFamily="34" charset="0"/>
              </a:rPr>
              <a:t> </a:t>
            </a:r>
            <a:endParaRPr lang="ru-RU" sz="4400" dirty="0"/>
          </a:p>
        </p:txBody>
      </p:sp>
      <p:sp>
        <p:nvSpPr>
          <p:cNvPr id="1028" name="Rectangle 4"/>
          <p:cNvSpPr>
            <a:spLocks noChangeArrowheads="1"/>
          </p:cNvSpPr>
          <p:nvPr/>
        </p:nvSpPr>
        <p:spPr bwMode="auto">
          <a:xfrm>
            <a:off x="0" y="260528"/>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6000" b="0" i="0" u="none" strike="noStrike" cap="none" normalizeH="0" baseline="0" dirty="0" smtClean="0">
                <a:ln>
                  <a:noFill/>
                </a:ln>
                <a:solidFill>
                  <a:schemeClr val="tx1"/>
                </a:solidFill>
                <a:effectLst/>
                <a:latin typeface="Monotype Corsiva" pitchFamily="66" charset="0"/>
                <a:ea typeface="Calibri" pitchFamily="34" charset="0"/>
                <a:cs typeface="Times New Roman" pitchFamily="18" charset="0"/>
              </a:rPr>
              <a:t>«</a:t>
            </a:r>
            <a:r>
              <a:rPr kumimoji="0" lang="ru-RU" sz="6000" b="1" i="0" u="none" strike="noStrike" cap="none" normalizeH="0" baseline="0" dirty="0" smtClean="0">
                <a:ln>
                  <a:noFill/>
                </a:ln>
                <a:effectLst/>
                <a:latin typeface="Monotype Corsiva" pitchFamily="66" charset="0"/>
                <a:ea typeface="Calibri" pitchFamily="34" charset="0"/>
                <a:cs typeface="Times New Roman" pitchFamily="18" charset="0"/>
              </a:rPr>
              <a:t>Юность комсомольская моя»</a:t>
            </a:r>
            <a:endParaRPr kumimoji="0" lang="ru-RU" sz="6000" b="1" i="0" u="none" strike="noStrike" cap="none" normalizeH="0" baseline="0" dirty="0" smtClean="0">
              <a:ln>
                <a:noFill/>
              </a:ln>
              <a:effectLst/>
              <a:latin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0"/>
            <a:ext cx="7704856" cy="6494085"/>
          </a:xfrm>
          <a:prstGeom prst="rect">
            <a:avLst/>
          </a:prstGeom>
        </p:spPr>
        <p:txBody>
          <a:bodyPr wrap="square">
            <a:spAutoFit/>
          </a:bodyPr>
          <a:lstStyle/>
          <a:p>
            <a:pPr algn="just"/>
            <a:r>
              <a:rPr lang="ru-RU" sz="3200" dirty="0" smtClean="0">
                <a:latin typeface="Monotype Corsiva" pitchFamily="66" charset="0"/>
              </a:rPr>
              <a:t>Комсомол – массовая патриотическая организация советской молодёжи. В истории нет других примеров молодёжного движения, которое бы за годы своего существования охватило более 160 </a:t>
            </a:r>
            <a:r>
              <a:rPr lang="ru-RU" sz="3200" dirty="0" err="1" smtClean="0">
                <a:latin typeface="Monotype Corsiva" pitchFamily="66" charset="0"/>
              </a:rPr>
              <a:t>млн</a:t>
            </a:r>
            <a:r>
              <a:rPr lang="ru-RU" sz="3200" dirty="0" smtClean="0">
                <a:latin typeface="Monotype Corsiva" pitchFamily="66" charset="0"/>
              </a:rPr>
              <a:t> человек и могло похвастаться реальными достижениями. Гражданская война, трудовые пятилетки, героизм в годы Великой Отечественной, целина, комсомольские ударные стройки – всё это и есть комсомол. Рождение комсомола – это не акт, насаждаемый сверху, это объединение энергии и жара сердец молодых людей, мечтающих быть полезными своей Родине. </a:t>
            </a:r>
            <a:endParaRPr lang="ru-RU" sz="3200" dirty="0">
              <a:latin typeface="Monotype Corsiva" pitchFamily="66"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04664"/>
            <a:ext cx="7488832" cy="6247864"/>
          </a:xfrm>
          <a:prstGeom prst="rect">
            <a:avLst/>
          </a:prstGeom>
        </p:spPr>
        <p:txBody>
          <a:bodyPr wrap="square">
            <a:spAutoFit/>
          </a:bodyPr>
          <a:lstStyle/>
          <a:p>
            <a:pPr algn="just"/>
            <a:r>
              <a:rPr lang="ru-RU" sz="4000" dirty="0" smtClean="0">
                <a:latin typeface="Monotype Corsiva" pitchFamily="66" charset="0"/>
              </a:rPr>
              <a:t>С 1922 года была утверждена  единая форма с аббревиатурой КИМ, означающей Коммунистический интернационал молодёжи. Форма изменится ещё и в 1947 году, приобретя окончательный вид только в 1956-м. Он уже будет вручаться всем вступающим в ряды организации вместе с комсомольским билетом. </a:t>
            </a:r>
            <a:endParaRPr lang="ru-RU" sz="4000" dirty="0">
              <a:latin typeface="Monotype Corsiva"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день рождения ленинского комсомола"/>
          <p:cNvPicPr>
            <a:picLocks noChangeAspect="1" noChangeArrowheads="1"/>
          </p:cNvPicPr>
          <p:nvPr/>
        </p:nvPicPr>
        <p:blipFill>
          <a:blip r:embed="rId2" cstate="print"/>
          <a:srcRect/>
          <a:stretch>
            <a:fillRect/>
          </a:stretch>
        </p:blipFill>
        <p:spPr bwMode="auto">
          <a:xfrm>
            <a:off x="0" y="-459432"/>
            <a:ext cx="9144001" cy="731743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32656"/>
            <a:ext cx="8229600" cy="1143000"/>
          </a:xfrm>
        </p:spPr>
        <p:txBody>
          <a:bodyPr>
            <a:noAutofit/>
          </a:bodyPr>
          <a:lstStyle/>
          <a:p>
            <a:r>
              <a:rPr lang="ru-RU" sz="4800" dirty="0" err="1" smtClean="0">
                <a:solidFill>
                  <a:schemeClr val="tx1"/>
                </a:solidFill>
                <a:latin typeface="Monotype Corsiva" pitchFamily="66" charset="0"/>
                <a:ea typeface="Times New Roman" pitchFamily="18" charset="0"/>
                <a:cs typeface="Times New Roman" pitchFamily="18" charset="0"/>
              </a:rPr>
              <a:t>Вижулина</a:t>
            </a:r>
            <a:r>
              <a:rPr lang="ru-RU" sz="4800" dirty="0" smtClean="0">
                <a:solidFill>
                  <a:schemeClr val="tx1"/>
                </a:solidFill>
                <a:latin typeface="Monotype Corsiva" pitchFamily="66" charset="0"/>
                <a:ea typeface="Times New Roman" pitchFamily="18" charset="0"/>
                <a:cs typeface="Times New Roman" pitchFamily="18" charset="0"/>
              </a:rPr>
              <a:t> Людмила Викторовна </a:t>
            </a:r>
            <a:endParaRPr lang="ru-RU" sz="4800" dirty="0">
              <a:solidFill>
                <a:schemeClr val="tx1"/>
              </a:solidFill>
              <a:latin typeface="Monotype Corsiva" pitchFamily="66" charset="0"/>
            </a:endParaRPr>
          </a:p>
        </p:txBody>
      </p:sp>
      <p:pic>
        <p:nvPicPr>
          <p:cNvPr id="43010" name="Picture 2"/>
          <p:cNvPicPr>
            <a:picLocks noChangeAspect="1" noChangeArrowheads="1"/>
          </p:cNvPicPr>
          <p:nvPr/>
        </p:nvPicPr>
        <p:blipFill>
          <a:blip r:embed="rId2" cstate="print"/>
          <a:srcRect/>
          <a:stretch>
            <a:fillRect/>
          </a:stretch>
        </p:blipFill>
        <p:spPr bwMode="auto">
          <a:xfrm>
            <a:off x="2195736" y="1556792"/>
            <a:ext cx="4608512" cy="3456384"/>
          </a:xfrm>
          <a:prstGeom prst="rect">
            <a:avLst/>
          </a:prstGeom>
          <a:noFill/>
          <a:ln w="9525">
            <a:noFill/>
            <a:miter lim="800000"/>
            <a:headEnd/>
            <a:tailEnd/>
          </a:ln>
          <a:effectLst/>
        </p:spPr>
      </p:pic>
      <p:sp>
        <p:nvSpPr>
          <p:cNvPr id="4" name="Прямоугольник 3"/>
          <p:cNvSpPr/>
          <p:nvPr/>
        </p:nvSpPr>
        <p:spPr>
          <a:xfrm>
            <a:off x="251520" y="5157192"/>
            <a:ext cx="8640960" cy="1200329"/>
          </a:xfrm>
          <a:prstGeom prst="rect">
            <a:avLst/>
          </a:prstGeom>
        </p:spPr>
        <p:txBody>
          <a:bodyPr wrap="square">
            <a:spAutoFit/>
          </a:bodyPr>
          <a:lstStyle/>
          <a:p>
            <a:pPr algn="ctr"/>
            <a:r>
              <a:rPr lang="ru-RU" sz="2800" dirty="0" smtClean="0">
                <a:latin typeface="Times New Roman" pitchFamily="18" charset="0"/>
                <a:ea typeface="Calibri" pitchFamily="34" charset="0"/>
                <a:cs typeface="Times New Roman" pitchFamily="18" charset="0"/>
              </a:rPr>
              <a:t> </a:t>
            </a:r>
            <a:r>
              <a:rPr lang="ru-RU" sz="3600" dirty="0" smtClean="0">
                <a:latin typeface="Monotype Corsiva" pitchFamily="66" charset="0"/>
                <a:ea typeface="Calibri" pitchFamily="34" charset="0"/>
                <a:cs typeface="Times New Roman" pitchFamily="18" charset="0"/>
              </a:rPr>
              <a:t>секретарь комсомольской организации колхоза «Мир».</a:t>
            </a:r>
            <a:endParaRPr lang="ru-RU" sz="3600" dirty="0">
              <a:latin typeface="Monotype Corsiva" pitchFamily="66"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539552" y="520511"/>
            <a:ext cx="8136904"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ru-RU" sz="2400" b="0" i="0" u="none" strike="noStrike" cap="none" normalizeH="0" baseline="0" dirty="0" smtClean="0">
                <a:ln>
                  <a:noFill/>
                </a:ln>
                <a:effectLst/>
                <a:latin typeface="Monotype Corsiva" pitchFamily="66" charset="0"/>
                <a:ea typeface="Times New Roman" pitchFamily="18" charset="0"/>
                <a:cs typeface="Times New Roman" pitchFamily="18" charset="0"/>
              </a:rPr>
              <a:t>Людмила Викторовна родилась 16 августа </a:t>
            </a:r>
            <a:r>
              <a:rPr kumimoji="0" lang="ru-RU" sz="2400" b="0" i="0" u="none" strike="noStrike" cap="none" normalizeH="0" baseline="0" dirty="0" smtClean="0">
                <a:ln>
                  <a:noFill/>
                </a:ln>
                <a:effectLst/>
                <a:latin typeface="Monotype Corsiva" pitchFamily="66" charset="0"/>
                <a:ea typeface="Times New Roman" pitchFamily="18" charset="0"/>
                <a:cs typeface="Times New Roman" pitchFamily="18" charset="0"/>
              </a:rPr>
              <a:t>1961 г. В </a:t>
            </a:r>
            <a:r>
              <a:rPr kumimoji="0" lang="ru-RU" sz="2400" b="0" i="0" u="none" strike="noStrike" cap="none" normalizeH="0" baseline="0" dirty="0" smtClean="0">
                <a:ln>
                  <a:noFill/>
                </a:ln>
                <a:effectLst/>
                <a:latin typeface="Monotype Corsiva" pitchFamily="66" charset="0"/>
                <a:ea typeface="Times New Roman" pitchFamily="18" charset="0"/>
                <a:cs typeface="Times New Roman" pitchFamily="18" charset="0"/>
              </a:rPr>
              <a:t>поселке </a:t>
            </a:r>
            <a:r>
              <a:rPr kumimoji="0" lang="ru-RU" sz="2400" b="0" i="0" u="none" strike="noStrike" cap="none" normalizeH="0" baseline="0" dirty="0" smtClean="0">
                <a:ln>
                  <a:noFill/>
                </a:ln>
                <a:effectLst/>
                <a:latin typeface="Monotype Corsiva" pitchFamily="66" charset="0"/>
                <a:ea typeface="Times New Roman" pitchFamily="18" charset="0"/>
                <a:cs typeface="Times New Roman" pitchFamily="18" charset="0"/>
              </a:rPr>
              <a:t>Мирный живет </a:t>
            </a:r>
            <a:r>
              <a:rPr kumimoji="0" lang="ru-RU" sz="2400" b="0" i="0" u="none" strike="noStrike" cap="none" normalizeH="0" baseline="0" dirty="0" smtClean="0">
                <a:ln>
                  <a:noFill/>
                </a:ln>
                <a:effectLst/>
                <a:latin typeface="Monotype Corsiva" pitchFamily="66" charset="0"/>
                <a:ea typeface="Times New Roman" pitchFamily="18" charset="0"/>
                <a:cs typeface="Times New Roman" pitchFamily="18" charset="0"/>
              </a:rPr>
              <a:t>с 5 декабря 1972 года. В 1978 году закончила Мирновскую (Можайцевскую) СОШ</a:t>
            </a:r>
            <a:r>
              <a:rPr kumimoji="0" lang="ru-RU" sz="2400" b="0" i="0" u="none" strike="noStrike" cap="none" normalizeH="0" baseline="0" dirty="0" smtClean="0">
                <a:ln>
                  <a:noFill/>
                </a:ln>
                <a:effectLst/>
                <a:latin typeface="Monotype Corsiva" pitchFamily="66" charset="0"/>
                <a:ea typeface="Calibri" pitchFamily="34" charset="0"/>
                <a:cs typeface="Times New Roman" pitchFamily="18" charset="0"/>
              </a:rPr>
              <a:t>. Комсомольцем стала в 14 лет и в период с 1976 по 1978 годы уже была секретарём школы. В период с 1980 по 1983 годы работала в Мирновском ДК. С февраля 1983 по октябрь 1987 работала освобождённым секретарём комсомольской организации колхоза «Мир». Это было для Людмилы Викторовны хорошей школой будущего руководителя. Она награждена юбилейным значком «70 лет ВЛКСМ», почётными грамотами Торжокского ГК ВЛКСМ за большую работу по коммунистическому воспитанию молодежи в 1984г,1986г,1988г, юбилейным знаком ЦКВЛСМ «70 лет ВЛКСМ». Закончила с отличием Новгородскую зональную школу ЦКВЛКСМ в 1983 году с отличием, а в 1989 Университет Марксизма-Ленинизма также с отличием. С октября 2004 г. по апрель </a:t>
            </a:r>
            <a:r>
              <a:rPr kumimoji="0" lang="ru-RU" sz="2400" b="0" i="0" u="none" strike="noStrike" cap="none" normalizeH="0" baseline="0" dirty="0" smtClean="0">
                <a:ln>
                  <a:noFill/>
                </a:ln>
                <a:effectLst/>
                <a:latin typeface="Monotype Corsiva" pitchFamily="66" charset="0"/>
                <a:ea typeface="Calibri" pitchFamily="34" charset="0"/>
                <a:cs typeface="Times New Roman" pitchFamily="18" charset="0"/>
              </a:rPr>
              <a:t>2014 г</a:t>
            </a:r>
            <a:r>
              <a:rPr kumimoji="0" lang="ru-RU" sz="2400" b="0" i="0" u="none" strike="noStrike" cap="none" normalizeH="0" baseline="0" dirty="0" smtClean="0">
                <a:ln>
                  <a:noFill/>
                </a:ln>
                <a:effectLst/>
                <a:latin typeface="Monotype Corsiva" pitchFamily="66" charset="0"/>
                <a:ea typeface="Calibri" pitchFamily="34" charset="0"/>
                <a:cs typeface="Times New Roman" pitchFamily="18" charset="0"/>
              </a:rPr>
              <a:t>. </a:t>
            </a:r>
            <a:r>
              <a:rPr lang="ru-RU" sz="2400" dirty="0">
                <a:latin typeface="Monotype Corsiva" pitchFamily="66" charset="0"/>
                <a:ea typeface="Times New Roman" pitchFamily="18" charset="0"/>
                <a:cs typeface="Times New Roman" pitchFamily="18" charset="0"/>
              </a:rPr>
              <a:t>Людмила Викторовна </a:t>
            </a:r>
            <a:r>
              <a:rPr lang="ru-RU" sz="2400" dirty="0" smtClean="0">
                <a:latin typeface="Monotype Corsiva" pitchFamily="66" charset="0"/>
                <a:ea typeface="Times New Roman" pitchFamily="18" charset="0"/>
                <a:cs typeface="Times New Roman" pitchFamily="18" charset="0"/>
              </a:rPr>
              <a:t>р</a:t>
            </a:r>
            <a:r>
              <a:rPr kumimoji="0" lang="ru-RU" sz="2400" b="0" i="0" u="none" strike="noStrike" cap="none" normalizeH="0" baseline="0" dirty="0" smtClean="0">
                <a:ln>
                  <a:noFill/>
                </a:ln>
                <a:effectLst/>
                <a:latin typeface="Monotype Corsiva" pitchFamily="66" charset="0"/>
                <a:ea typeface="Calibri" pitchFamily="34" charset="0"/>
                <a:cs typeface="Times New Roman" pitchFamily="18" charset="0"/>
              </a:rPr>
              <a:t>аботала </a:t>
            </a:r>
            <a:r>
              <a:rPr kumimoji="0" lang="ru-RU" sz="2400" b="0" i="0" u="none" strike="noStrike" cap="none" normalizeH="0" baseline="0" dirty="0" smtClean="0">
                <a:ln>
                  <a:noFill/>
                </a:ln>
                <a:effectLst/>
                <a:latin typeface="Monotype Corsiva" pitchFamily="66" charset="0"/>
                <a:ea typeface="Calibri" pitchFamily="34" charset="0"/>
                <a:cs typeface="Times New Roman" pitchFamily="18" charset="0"/>
              </a:rPr>
              <a:t>директором </a:t>
            </a:r>
            <a:r>
              <a:rPr kumimoji="0" lang="ru-RU" sz="2400" b="0" i="0" u="none" strike="noStrike" cap="none" normalizeH="0" baseline="0" dirty="0" err="1" smtClean="0">
                <a:ln>
                  <a:noFill/>
                </a:ln>
                <a:effectLst/>
                <a:latin typeface="Monotype Corsiva" pitchFamily="66" charset="0"/>
                <a:ea typeface="Calibri" pitchFamily="34" charset="0"/>
                <a:cs typeface="Times New Roman" pitchFamily="18" charset="0"/>
              </a:rPr>
              <a:t>Мирновского</a:t>
            </a:r>
            <a:r>
              <a:rPr kumimoji="0" lang="ru-RU" sz="2400" b="0" i="0" u="none" strike="noStrike" cap="none" normalizeH="0" baseline="0" dirty="0" smtClean="0">
                <a:ln>
                  <a:noFill/>
                </a:ln>
                <a:effectLst/>
                <a:latin typeface="Monotype Corsiva" pitchFamily="66" charset="0"/>
                <a:ea typeface="Calibri" pitchFamily="34" charset="0"/>
                <a:cs typeface="Times New Roman" pitchFamily="18" charset="0"/>
              </a:rPr>
              <a:t> </a:t>
            </a:r>
            <a:r>
              <a:rPr kumimoji="0" lang="ru-RU" sz="2400" b="0" i="0" u="none" strike="noStrike" cap="none" normalizeH="0" baseline="0" dirty="0" smtClean="0">
                <a:ln>
                  <a:noFill/>
                </a:ln>
                <a:effectLst/>
                <a:latin typeface="Monotype Corsiva" pitchFamily="66" charset="0"/>
                <a:ea typeface="Calibri" pitchFamily="34" charset="0"/>
                <a:cs typeface="Times New Roman" pitchFamily="18" charset="0"/>
              </a:rPr>
              <a:t>Дома К</a:t>
            </a:r>
            <a:r>
              <a:rPr lang="ru-RU" sz="2400" dirty="0" smtClean="0">
                <a:latin typeface="Monotype Corsiva" pitchFamily="66" charset="0"/>
                <a:ea typeface="Calibri" pitchFamily="34" charset="0"/>
                <a:cs typeface="Times New Roman" pitchFamily="18" charset="0"/>
              </a:rPr>
              <a:t>ультуры.</a:t>
            </a:r>
            <a:r>
              <a:rPr kumimoji="0" lang="ru-RU" sz="2400" b="0" i="0" u="none" strike="noStrike" cap="none" normalizeH="0" baseline="0" dirty="0" smtClean="0">
                <a:ln>
                  <a:noFill/>
                </a:ln>
                <a:effectLst/>
                <a:latin typeface="Monotype Corsiva" pitchFamily="66" charset="0"/>
                <a:ea typeface="Calibri" pitchFamily="34" charset="0"/>
                <a:cs typeface="Times New Roman" pitchFamily="18" charset="0"/>
              </a:rPr>
              <a:t> </a:t>
            </a:r>
            <a:r>
              <a:rPr kumimoji="0" lang="ru-RU" sz="2400" b="0" i="0" u="none" strike="noStrike" cap="none" normalizeH="0" baseline="0" dirty="0" smtClean="0">
                <a:ln>
                  <a:noFill/>
                </a:ln>
                <a:effectLst/>
                <a:latin typeface="Monotype Corsiva" pitchFamily="66" charset="0"/>
                <a:ea typeface="Times New Roman" pitchFamily="18" charset="0"/>
                <a:cs typeface="Times New Roman" pitchFamily="18" charset="0"/>
              </a:rPr>
              <a:t> </a:t>
            </a:r>
            <a:endParaRPr kumimoji="0" lang="ru-RU" sz="2400" b="0" i="0" u="none" strike="noStrike" cap="none" normalizeH="0" baseline="0" dirty="0" smtClean="0">
              <a:ln>
                <a:noFill/>
              </a:ln>
              <a:effectLst/>
              <a:latin typeface="Monotype Corsiva"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323528" y="375877"/>
            <a:ext cx="8424936"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4800" b="0" i="0" u="none" strike="noStrike" cap="none" normalizeH="0" baseline="0" dirty="0" smtClean="0">
                <a:ln>
                  <a:noFill/>
                </a:ln>
                <a:effectLst/>
                <a:latin typeface="Monotype Corsiva" pitchFamily="66" charset="0"/>
                <a:ea typeface="Times New Roman" pitchFamily="18" charset="0"/>
                <a:cs typeface="Times New Roman" pitchFamily="18" charset="0"/>
              </a:rPr>
              <a:t>Активной была  культурная жизнь комсомольцев колхоза. Молодёжь принимала активное участие в проведении праздничных концертов, вечеров, смотров художественной самодеятельности. Была создана команда КВН.</a:t>
            </a:r>
            <a:endParaRPr kumimoji="0" lang="ru-RU" sz="4800" b="0" i="0" u="none" strike="noStrike" cap="none" normalizeH="0" baseline="0" dirty="0" smtClean="0">
              <a:ln>
                <a:noFill/>
              </a:ln>
              <a:effectLst/>
              <a:latin typeface="Monotype Corsiva" pitchFamily="66"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Documents and Settings\Библиотека\Рабочий стол\Документы и Информация\комсомол\Фото Вижулиной\22.bmp"/>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Библиотека\Рабочий стол\Документы и Информация\комсомол\Фото Вижулиной\19.bmp"/>
          <p:cNvPicPr>
            <a:picLocks noChangeAspect="1" noChangeArrowheads="1"/>
          </p:cNvPicPr>
          <p:nvPr/>
        </p:nvPicPr>
        <p:blipFill>
          <a:blip r:embed="rId2" cstate="print"/>
          <a:srcRect/>
          <a:stretch>
            <a:fillRect/>
          </a:stretch>
        </p:blipFill>
        <p:spPr bwMode="auto">
          <a:xfrm>
            <a:off x="0" y="0"/>
            <a:ext cx="9648056" cy="6858000"/>
          </a:xfrm>
          <a:prstGeom prst="rect">
            <a:avLst/>
          </a:prstGeom>
          <a:noFill/>
        </p:spPr>
      </p:pic>
      <p:sp>
        <p:nvSpPr>
          <p:cNvPr id="4" name="Прямоугольник 3"/>
          <p:cNvSpPr/>
          <p:nvPr/>
        </p:nvSpPr>
        <p:spPr>
          <a:xfrm>
            <a:off x="3760688" y="5460324"/>
            <a:ext cx="5454955" cy="1107996"/>
          </a:xfrm>
          <a:prstGeom prst="rect">
            <a:avLst/>
          </a:prstGeom>
        </p:spPr>
        <p:txBody>
          <a:bodyPr wrap="square">
            <a:spAutoFit/>
          </a:bodyPr>
          <a:lstStyle/>
          <a:p>
            <a:r>
              <a:rPr lang="ru-RU" sz="6600" i="1" dirty="0" smtClean="0">
                <a:solidFill>
                  <a:schemeClr val="bg1">
                    <a:lumMod val="95000"/>
                    <a:lumOff val="5000"/>
                  </a:schemeClr>
                </a:solidFill>
              </a:rPr>
              <a:t> </a:t>
            </a:r>
            <a:endParaRPr lang="ru-RU" sz="6600" dirty="0">
              <a:solidFill>
                <a:schemeClr val="bg1">
                  <a:lumMod val="95000"/>
                  <a:lumOff val="5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Documents and Settings\Библиотека\Рабочий стол\Документы и Информация\комсомол\Фото Вижулиной\18.bmp"/>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1484784"/>
            <a:ext cx="7272808" cy="3785652"/>
          </a:xfrm>
          <a:prstGeom prst="rect">
            <a:avLst/>
          </a:prstGeom>
        </p:spPr>
        <p:txBody>
          <a:bodyPr wrap="square">
            <a:spAutoFit/>
          </a:bodyPr>
          <a:lstStyle/>
          <a:p>
            <a:pPr algn="ctr"/>
            <a:r>
              <a:rPr lang="ru-RU" sz="4800" dirty="0" smtClean="0">
                <a:latin typeface="Monotype Corsiva" pitchFamily="66" charset="0"/>
              </a:rPr>
              <a:t>Вечера отдыха проводились организованно, по разработанным сценариям, с ведущим, с дискотекой, с показом видеофильмов.</a:t>
            </a:r>
            <a:endParaRPr lang="ru-RU" sz="4800" dirty="0">
              <a:latin typeface="Monotype Corsiva" pitchFamily="66"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Documents and Settings\Библиотека\Рабочий стол\Документы и Информация\комсомол\Фото Вижулиной\10.bmp"/>
          <p:cNvPicPr>
            <a:picLocks noChangeAspect="1" noChangeArrowheads="1"/>
          </p:cNvPicPr>
          <p:nvPr/>
        </p:nvPicPr>
        <p:blipFill>
          <a:blip r:embed="rId2" cstate="print"/>
          <a:srcRect/>
          <a:stretch>
            <a:fillRect/>
          </a:stretch>
        </p:blipFill>
        <p:spPr bwMode="auto">
          <a:xfrm>
            <a:off x="0" y="1"/>
            <a:ext cx="9144000" cy="6857999"/>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Библиотека\Рабочий стол\Документы и Информация\комсомол\Фото Вижулиной\17.bmp"/>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Библиотека\Рабочий стол\Документы и Информация\комсомол\Фото Вижулиной\2.bmp"/>
          <p:cNvPicPr>
            <a:picLocks noChangeAspect="1" noChangeArrowheads="1"/>
          </p:cNvPicPr>
          <p:nvPr/>
        </p:nvPicPr>
        <p:blipFill>
          <a:blip r:embed="rId2" cstate="print"/>
          <a:srcRect/>
          <a:stretch>
            <a:fillRect/>
          </a:stretch>
        </p:blipFill>
        <p:spPr bwMode="auto">
          <a:xfrm>
            <a:off x="0" y="0"/>
            <a:ext cx="9143999" cy="6857999"/>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Библиотека\Рабочий стол\Документы и Информация\комсомол\Фото Вижулиной\12.bmp"/>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nts and Settings\Библиотека\Рабочий стол\Документы и Информация\комсомол\Фото Вижулиной\11.bmp"/>
          <p:cNvPicPr>
            <a:picLocks noChangeAspect="1" noChangeArrowheads="1"/>
          </p:cNvPicPr>
          <p:nvPr/>
        </p:nvPicPr>
        <p:blipFill>
          <a:blip r:embed="rId2" cstate="print"/>
          <a:srcRect/>
          <a:stretch>
            <a:fillRect/>
          </a:stretch>
        </p:blipFill>
        <p:spPr bwMode="auto">
          <a:xfrm>
            <a:off x="1" y="0"/>
            <a:ext cx="9143999" cy="6858000"/>
          </a:xfrm>
          <a:prstGeom prst="rect">
            <a:avLst/>
          </a:prstGeom>
          <a:noFill/>
        </p:spPr>
      </p:pic>
      <p:sp>
        <p:nvSpPr>
          <p:cNvPr id="3" name="Прямоугольник 2"/>
          <p:cNvSpPr/>
          <p:nvPr/>
        </p:nvSpPr>
        <p:spPr>
          <a:xfrm>
            <a:off x="1" y="4941168"/>
            <a:ext cx="8820472" cy="1754326"/>
          </a:xfrm>
          <a:prstGeom prst="rect">
            <a:avLst/>
          </a:prstGeom>
        </p:spPr>
        <p:txBody>
          <a:bodyPr wrap="square">
            <a:spAutoFit/>
          </a:bodyPr>
          <a:lstStyle/>
          <a:p>
            <a:pPr algn="ctr"/>
            <a:r>
              <a:rPr lang="ru-RU" sz="3600" dirty="0" smtClean="0"/>
              <a:t>В клубе начала проводится дискотеки  быстро завоевавшие популярность у молодёжи.</a:t>
            </a:r>
            <a:endParaRPr lang="ru-RU" sz="3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124744"/>
            <a:ext cx="7920880" cy="4524315"/>
          </a:xfrm>
          <a:prstGeom prst="rect">
            <a:avLst/>
          </a:prstGeom>
        </p:spPr>
        <p:txBody>
          <a:bodyPr wrap="square">
            <a:spAutoFit/>
          </a:bodyPr>
          <a:lstStyle/>
          <a:p>
            <a:pPr algn="ctr"/>
            <a:r>
              <a:rPr lang="ru-RU" sz="4800" dirty="0" smtClean="0">
                <a:latin typeface="Monotype Corsiva" pitchFamily="66" charset="0"/>
              </a:rPr>
              <a:t>С успехом наша молодёжь сдавала нормы ГТО. О многих спортивных победах свидетельствуют  грамоты и призы, завоёванные  спортсменами. </a:t>
            </a:r>
            <a:endParaRPr lang="ru-RU" sz="4800" dirty="0">
              <a:latin typeface="Monotype Corsiva" pitchFamily="66"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Documents and Settings\Библиотека\Рабочий стол\Документы и Информация\комсомол\Фото Вижулиной\16.bmp"/>
          <p:cNvPicPr>
            <a:picLocks noChangeAspect="1" noChangeArrowheads="1"/>
          </p:cNvPicPr>
          <p:nvPr/>
        </p:nvPicPr>
        <p:blipFill>
          <a:blip r:embed="rId2" cstate="print"/>
          <a:srcRect/>
          <a:stretch>
            <a:fillRect/>
          </a:stretch>
        </p:blipFill>
        <p:spPr bwMode="auto">
          <a:xfrm>
            <a:off x="-252536" y="0"/>
            <a:ext cx="9217024" cy="68580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Библиотека\Рабочий стол\Документы и Информация\комсомол\Фото Вижулиной\13.bmp"/>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Documents and Settings\Библиотека\Рабочий стол\Документы и Информация\комсомол\Фото Вижулиной\14.bmp"/>
          <p:cNvPicPr>
            <a:picLocks noChangeAspect="1" noChangeArrowheads="1"/>
          </p:cNvPicPr>
          <p:nvPr/>
        </p:nvPicPr>
        <p:blipFill>
          <a:blip r:embed="rId2" cstate="print"/>
          <a:srcRect/>
          <a:stretch>
            <a:fillRect/>
          </a:stretch>
        </p:blipFill>
        <p:spPr bwMode="auto">
          <a:xfrm>
            <a:off x="-252536" y="0"/>
            <a:ext cx="9937104" cy="6858000"/>
          </a:xfrm>
          <a:prstGeom prst="rect">
            <a:avLst/>
          </a:prstGeom>
          <a:noFill/>
        </p:spPr>
      </p:pic>
      <p:sp>
        <p:nvSpPr>
          <p:cNvPr id="3" name="Прямоугольник 2"/>
          <p:cNvSpPr/>
          <p:nvPr/>
        </p:nvSpPr>
        <p:spPr>
          <a:xfrm>
            <a:off x="0" y="5157192"/>
            <a:ext cx="8604448" cy="1446550"/>
          </a:xfrm>
          <a:prstGeom prst="rect">
            <a:avLst/>
          </a:prstGeom>
        </p:spPr>
        <p:txBody>
          <a:bodyPr wrap="square">
            <a:spAutoFit/>
          </a:bodyPr>
          <a:lstStyle/>
          <a:p>
            <a:r>
              <a:rPr lang="ru-RU" sz="4400" dirty="0" smtClean="0">
                <a:solidFill>
                  <a:schemeClr val="bg1">
                    <a:lumMod val="85000"/>
                    <a:lumOff val="15000"/>
                  </a:schemeClr>
                </a:solidFill>
              </a:rPr>
              <a:t>Традиционными были легкоатлетические эстафеты </a:t>
            </a:r>
            <a:endParaRPr lang="ru-RU" sz="4400" dirty="0">
              <a:solidFill>
                <a:schemeClr val="bg1">
                  <a:lumMod val="85000"/>
                  <a:lumOff val="15000"/>
                </a:scheme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Documents and Settings\Библиотека\Рабочий стол\Документы и Информация\комсомол\Фото Вижулиной\15.bmp"/>
          <p:cNvPicPr>
            <a:picLocks noChangeAspect="1" noChangeArrowheads="1"/>
          </p:cNvPicPr>
          <p:nvPr/>
        </p:nvPicPr>
        <p:blipFill>
          <a:blip r:embed="rId2" cstate="print"/>
          <a:srcRect/>
          <a:stretch>
            <a:fillRect/>
          </a:stretch>
        </p:blipFill>
        <p:spPr bwMode="auto">
          <a:xfrm>
            <a:off x="-180528" y="0"/>
            <a:ext cx="9324528" cy="68580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Documents and Settings\Библиотека\Рабочий стол\Документы и Информация\комсомол\Фото Вижулиной\23.bmp"/>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323528" y="693719"/>
            <a:ext cx="8352928"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7200" b="0" i="0" u="none" strike="noStrike" cap="none" normalizeH="0" baseline="0" dirty="0" smtClean="0">
                <a:ln>
                  <a:noFill/>
                </a:ln>
                <a:effectLst/>
                <a:latin typeface="Monotype Corsiva" pitchFamily="66" charset="0"/>
                <a:ea typeface="Times New Roman" pitchFamily="18" charset="0"/>
                <a:cs typeface="Times New Roman" pitchFamily="18" charset="0"/>
              </a:rPr>
              <a:t>Время движется, оно неумолимо, и в ходе его многое меняется. Сегодня комсомол –история...</a:t>
            </a:r>
            <a:endParaRPr kumimoji="0" lang="ru-RU" sz="7200" b="0" i="0" u="none" strike="noStrike" cap="none" normalizeH="0" baseline="0" dirty="0" smtClean="0">
              <a:ln>
                <a:noFill/>
              </a:ln>
              <a:effectLst/>
              <a:latin typeface="Monotype Corsiva"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465</TotalTime>
  <Words>399</Words>
  <Application>Microsoft Office PowerPoint</Application>
  <PresentationFormat>Экран (4:3)</PresentationFormat>
  <Paragraphs>14</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Апекс</vt:lpstr>
      <vt:lpstr>Презентация PowerPoint</vt:lpstr>
      <vt:lpstr>Презентация PowerPoint</vt:lpstr>
      <vt:lpstr>Презентация PowerPoint</vt:lpstr>
      <vt:lpstr>Презентация PowerPoint</vt:lpstr>
      <vt:lpstr>Вижулина Людмила Викторовна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Библиотека</dc:creator>
  <cp:lastModifiedBy>User</cp:lastModifiedBy>
  <cp:revision>50</cp:revision>
  <dcterms:created xsi:type="dcterms:W3CDTF">2018-11-29T09:18:52Z</dcterms:created>
  <dcterms:modified xsi:type="dcterms:W3CDTF">2026-10-29T12:53:53Z</dcterms:modified>
</cp:coreProperties>
</file>